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61" r:id="rId5"/>
    <p:sldId id="263" r:id="rId6"/>
    <p:sldId id="268" r:id="rId7"/>
    <p:sldId id="264" r:id="rId8"/>
    <p:sldId id="267" r:id="rId9"/>
    <p:sldId id="276" r:id="rId10"/>
    <p:sldId id="278" r:id="rId11"/>
    <p:sldId id="280" r:id="rId12"/>
    <p:sldId id="281" r:id="rId13"/>
    <p:sldId id="282" r:id="rId14"/>
    <p:sldId id="285" r:id="rId15"/>
    <p:sldId id="28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Augmentation des </a:t>
            </a:r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réformes</a:t>
            </a:r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du</a:t>
            </a:r>
            <a:r>
              <a:rPr lang="en-US" sz="1400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aseline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décret</a:t>
            </a:r>
            <a:r>
              <a:rPr lang="en-US" sz="1400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aseline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statutaire</a:t>
            </a:r>
            <a:r>
              <a:rPr lang="en-US" sz="1400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aseline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depuis</a:t>
            </a:r>
            <a:r>
              <a:rPr lang="en-US" sz="1400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1984</a:t>
            </a:r>
            <a:endParaRPr lang="en-US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c:rich>
      </c:tx>
      <c:layout>
        <c:manualLayout>
          <c:xMode val="edge"/>
          <c:yMode val="edge"/>
          <c:x val="0.16999123556524814"/>
          <c:y val="2.0233262892446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Feuil1!$A$2:$A$19</c:f>
              <c:numCache>
                <c:formatCode>General</c:formatCode>
                <c:ptCount val="18"/>
                <c:pt idx="0">
                  <c:v>1984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1992</c:v>
                </c:pt>
                <c:pt idx="6">
                  <c:v>1995</c:v>
                </c:pt>
                <c:pt idx="7">
                  <c:v>1997</c:v>
                </c:pt>
                <c:pt idx="8">
                  <c:v>2001</c:v>
                </c:pt>
                <c:pt idx="9">
                  <c:v>2002</c:v>
                </c:pt>
                <c:pt idx="10">
                  <c:v>2008</c:v>
                </c:pt>
                <c:pt idx="11">
                  <c:v>2009</c:v>
                </c:pt>
                <c:pt idx="12">
                  <c:v>2014</c:v>
                </c:pt>
                <c:pt idx="13">
                  <c:v>2017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Feuil1!$B$2:$B$19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21</c:v>
                </c:pt>
                <c:pt idx="17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99-4EA0-834B-251DAF34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543183"/>
        <c:axId val="541539855"/>
      </c:lineChart>
      <c:catAx>
        <c:axId val="54154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539855"/>
        <c:crosses val="autoZero"/>
        <c:auto val="1"/>
        <c:lblAlgn val="ctr"/>
        <c:lblOffset val="100"/>
        <c:noMultiLvlLbl val="0"/>
      </c:catAx>
      <c:valAx>
        <c:axId val="54153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543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0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60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06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8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4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9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7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2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89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4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9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5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0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4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54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8E270F-850B-4537-B023-B0CB42EEB4F6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1CE3-D806-4FFC-A335-973FF5748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77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82090" cy="3329581"/>
          </a:xfrm>
        </p:spPr>
        <p:txBody>
          <a:bodyPr/>
          <a:lstStyle/>
          <a:p>
            <a:pPr algn="ctr"/>
            <a:r>
              <a:rPr lang="fr-FR" dirty="0"/>
              <a:t>40 ans d’évolutions du statut des universitaires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5098014"/>
            <a:ext cx="8825658" cy="861420"/>
          </a:xfrm>
        </p:spPr>
        <p:txBody>
          <a:bodyPr/>
          <a:lstStyle/>
          <a:p>
            <a:r>
              <a:rPr lang="fr-FR" cap="none" dirty="0"/>
              <a:t>Camille FERNANDES</a:t>
            </a:r>
          </a:p>
          <a:p>
            <a:r>
              <a:rPr lang="fr-FR" cap="none" dirty="0"/>
              <a:t>Docteure en droit public</a:t>
            </a:r>
          </a:p>
        </p:txBody>
      </p:sp>
    </p:spTree>
    <p:extLst>
      <p:ext uri="{BB962C8B-B14F-4D97-AF65-F5344CB8AC3E}">
        <p14:creationId xmlns:p14="http://schemas.microsoft.com/office/powerpoint/2010/main" val="326366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771" y="2437635"/>
            <a:ext cx="10284909" cy="1399895"/>
          </a:xfrm>
        </p:spPr>
        <p:txBody>
          <a:bodyPr/>
          <a:lstStyle/>
          <a:p>
            <a:pPr indent="534988" algn="ctr"/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II.  Les évolution de l’encadrement des missions académiques : l’accroissement de la défiance envers les universitaires </a:t>
            </a:r>
          </a:p>
        </p:txBody>
      </p:sp>
    </p:spTree>
    <p:extLst>
      <p:ext uri="{BB962C8B-B14F-4D97-AF65-F5344CB8AC3E}">
        <p14:creationId xmlns:p14="http://schemas.microsoft.com/office/powerpoint/2010/main" val="158335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499" y="267419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A. La création du suivi de carrière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476">
            <a:off x="3677857" y="1160552"/>
            <a:ext cx="1490869" cy="14908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03737" y="1782419"/>
            <a:ext cx="814038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Création du suivi de carrière</a:t>
            </a:r>
          </a:p>
          <a:p>
            <a:pPr algn="ctr"/>
            <a:endParaRPr lang="fr-FR" dirty="0"/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dirty="0"/>
              <a:t>Rapport d’activité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dirty="0"/>
              <a:t>Réalisé tous les cinq ans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dirty="0"/>
              <a:t>La section compétente du CNU formule des avis et recommandations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561296-CB65-A759-F6F4-1520CBBCB89C}"/>
              </a:ext>
            </a:extLst>
          </p:cNvPr>
          <p:cNvSpPr txBox="1"/>
          <p:nvPr/>
        </p:nvSpPr>
        <p:spPr>
          <a:xfrm>
            <a:off x="44595" y="152948"/>
            <a:ext cx="2461971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La suppression de l’exigence de qualification</a:t>
            </a:r>
            <a:endParaRPr lang="fr-FR" sz="900" i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/>
              <a:t> La création du suivi de carrière</a:t>
            </a: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comités de </a:t>
            </a:r>
            <a:r>
              <a:rPr lang="fr-FR" sz="9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suivi individuel du doctorant</a:t>
            </a:r>
          </a:p>
        </p:txBody>
      </p:sp>
    </p:spTree>
    <p:extLst>
      <p:ext uri="{BB962C8B-B14F-4D97-AF65-F5344CB8AC3E}">
        <p14:creationId xmlns:p14="http://schemas.microsoft.com/office/powerpoint/2010/main" val="4012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499" y="267419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B. Les évolutions de l’encadrement doctoral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045" y="1592188"/>
            <a:ext cx="8946541" cy="6946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i="1" dirty="0"/>
              <a:t>La convention de formation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95" y="1339507"/>
            <a:ext cx="3926305" cy="3926305"/>
          </a:xfrm>
          <a:prstGeom prst="rect">
            <a:avLst/>
          </a:prstGeom>
        </p:spPr>
      </p:pic>
      <p:sp>
        <p:nvSpPr>
          <p:cNvPr id="4" name="Larme 3">
            <a:extLst>
              <a:ext uri="{FF2B5EF4-FFF2-40B4-BE49-F238E27FC236}">
                <a16:creationId xmlns:a16="http://schemas.microsoft.com/office/drawing/2014/main" id="{F392425D-413B-F21A-E8E0-F0961DB5CF1C}"/>
              </a:ext>
            </a:extLst>
          </p:cNvPr>
          <p:cNvSpPr/>
          <p:nvPr/>
        </p:nvSpPr>
        <p:spPr>
          <a:xfrm>
            <a:off x="4096494" y="4646494"/>
            <a:ext cx="1504206" cy="1410687"/>
          </a:xfrm>
          <a:prstGeom prst="teardrop">
            <a:avLst/>
          </a:prstGeom>
          <a:solidFill>
            <a:schemeClr val="bg2">
              <a:lumMod val="60000"/>
              <a:lumOff val="40000"/>
              <a:alpha val="745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Doctorant</a:t>
            </a:r>
          </a:p>
        </p:txBody>
      </p:sp>
      <p:sp>
        <p:nvSpPr>
          <p:cNvPr id="8" name="Larme 7">
            <a:extLst>
              <a:ext uri="{FF2B5EF4-FFF2-40B4-BE49-F238E27FC236}">
                <a16:creationId xmlns:a16="http://schemas.microsoft.com/office/drawing/2014/main" id="{384DCB77-CE70-FA7C-DA64-FCF0480D9130}"/>
              </a:ext>
            </a:extLst>
          </p:cNvPr>
          <p:cNvSpPr/>
          <p:nvPr/>
        </p:nvSpPr>
        <p:spPr>
          <a:xfrm>
            <a:off x="6137612" y="4695682"/>
            <a:ext cx="1498600" cy="1410687"/>
          </a:xfrm>
          <a:prstGeom prst="teardrop">
            <a:avLst/>
          </a:prstGeom>
          <a:solidFill>
            <a:schemeClr val="bg2">
              <a:lumMod val="40000"/>
              <a:lumOff val="60000"/>
              <a:alpha val="750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Directeur de thèse</a:t>
            </a:r>
          </a:p>
        </p:txBody>
      </p:sp>
      <p:sp>
        <p:nvSpPr>
          <p:cNvPr id="9" name="Larme 8">
            <a:extLst>
              <a:ext uri="{FF2B5EF4-FFF2-40B4-BE49-F238E27FC236}">
                <a16:creationId xmlns:a16="http://schemas.microsoft.com/office/drawing/2014/main" id="{EA731685-A4CA-30B6-6752-EDCDD400EB84}"/>
              </a:ext>
            </a:extLst>
          </p:cNvPr>
          <p:cNvSpPr/>
          <p:nvPr/>
        </p:nvSpPr>
        <p:spPr>
          <a:xfrm>
            <a:off x="8173124" y="4695681"/>
            <a:ext cx="1633183" cy="1410688"/>
          </a:xfrm>
          <a:prstGeom prst="teardrop">
            <a:avLst>
              <a:gd name="adj" fmla="val 104198"/>
            </a:avLst>
          </a:prstGeom>
          <a:solidFill>
            <a:schemeClr val="bg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Responsable de l’organisme d’accueil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478D82-DEE9-6A01-AC92-DAEFD599A836}"/>
              </a:ext>
            </a:extLst>
          </p:cNvPr>
          <p:cNvSpPr txBox="1"/>
          <p:nvPr/>
        </p:nvSpPr>
        <p:spPr>
          <a:xfrm>
            <a:off x="44595" y="152948"/>
            <a:ext cx="2461971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La suppression de l’exigence de qualification</a:t>
            </a:r>
            <a:endParaRPr lang="fr-FR" sz="900" i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/>
              <a:t> </a:t>
            </a:r>
            <a:r>
              <a:rPr lang="fr-FR" sz="1000" dirty="0">
                <a:solidFill>
                  <a:schemeClr val="tx2">
                    <a:lumMod val="50000"/>
                  </a:schemeClr>
                </a:solidFill>
              </a:rPr>
              <a:t>La création du suivi de carrière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comités de </a:t>
            </a:r>
            <a:r>
              <a:rPr lang="fr-FR" sz="9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suivi individuel du doctorant</a:t>
            </a:r>
          </a:p>
        </p:txBody>
      </p:sp>
    </p:spTree>
    <p:extLst>
      <p:ext uri="{BB962C8B-B14F-4D97-AF65-F5344CB8AC3E}">
        <p14:creationId xmlns:p14="http://schemas.microsoft.com/office/powerpoint/2010/main" val="41314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2499" y="267419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B. Les évolutions de l’encadrement doctoral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4002" y="1158567"/>
            <a:ext cx="8946541" cy="6946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i="1" dirty="0"/>
              <a:t>Le comité de suivi individuel du doctorant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5971045" y="2212226"/>
            <a:ext cx="1744579" cy="17205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Comité de suivi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155716" y="4032139"/>
            <a:ext cx="3368454" cy="1779340"/>
            <a:chOff x="5356871" y="4812631"/>
            <a:chExt cx="3368454" cy="1779340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7041098" y="4812631"/>
              <a:ext cx="0" cy="1034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356871" y="6007196"/>
              <a:ext cx="3368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Présentation de l’avancement des travaux et discussion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601921" y="3723761"/>
            <a:ext cx="3783638" cy="1288830"/>
            <a:chOff x="7803076" y="4504253"/>
            <a:chExt cx="3783638" cy="1288830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7803076" y="4504253"/>
              <a:ext cx="830368" cy="616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8218260" y="5208308"/>
              <a:ext cx="3368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accent3"/>
                  </a:solidFill>
                </a:rPr>
                <a:t>Entretien avec le doctorant sans la direction de thèse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606937" y="3721305"/>
            <a:ext cx="3471029" cy="1376318"/>
            <a:chOff x="2808092" y="4501797"/>
            <a:chExt cx="3471029" cy="1376318"/>
          </a:xfrm>
        </p:grpSpPr>
        <p:cxnSp>
          <p:nvCxnSpPr>
            <p:cNvPr id="11" name="Connecteur droit avec flèche 10"/>
            <p:cNvCxnSpPr/>
            <p:nvPr/>
          </p:nvCxnSpPr>
          <p:spPr>
            <a:xfrm flipH="1">
              <a:off x="5510463" y="4501797"/>
              <a:ext cx="768658" cy="833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808092" y="5293340"/>
              <a:ext cx="3368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Entretien avec la direction de thèse sans le doctorant</a:t>
              </a:r>
            </a:p>
          </p:txBody>
        </p:sp>
      </p:grpSp>
      <p:sp>
        <p:nvSpPr>
          <p:cNvPr id="23" name="Interdiction 22"/>
          <p:cNvSpPr/>
          <p:nvPr/>
        </p:nvSpPr>
        <p:spPr>
          <a:xfrm rot="20400047">
            <a:off x="9297766" y="3226775"/>
            <a:ext cx="1756611" cy="1587559"/>
          </a:xfrm>
          <a:prstGeom prst="noSmoking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Conflit, discrimination, harcèlement, agissements sexistes</a:t>
            </a:r>
          </a:p>
        </p:txBody>
      </p:sp>
      <p:sp>
        <p:nvSpPr>
          <p:cNvPr id="24" name="Larme 23"/>
          <p:cNvSpPr/>
          <p:nvPr/>
        </p:nvSpPr>
        <p:spPr>
          <a:xfrm>
            <a:off x="4511703" y="3437272"/>
            <a:ext cx="1891772" cy="1629582"/>
          </a:xfrm>
          <a:prstGeom prst="teardrop">
            <a:avLst>
              <a:gd name="adj" fmla="val 94970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Évaluation des conditions de formation et de l’avancée des recherches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F466B5-BD1B-6591-F6FA-5043A5C99E0C}"/>
              </a:ext>
            </a:extLst>
          </p:cNvPr>
          <p:cNvSpPr txBox="1"/>
          <p:nvPr/>
        </p:nvSpPr>
        <p:spPr>
          <a:xfrm>
            <a:off x="44595" y="152948"/>
            <a:ext cx="2461971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La suppression de l’exigence de qualification</a:t>
            </a:r>
            <a:endParaRPr lang="fr-FR" sz="900" i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/>
              <a:t> </a:t>
            </a:r>
            <a:r>
              <a:rPr lang="fr-FR" sz="1000" dirty="0">
                <a:solidFill>
                  <a:schemeClr val="tx2">
                    <a:lumMod val="50000"/>
                  </a:schemeClr>
                </a:solidFill>
              </a:rPr>
              <a:t>La création du suivi de carrière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ea typeface="+mj-ea"/>
                <a:cs typeface="+mj-cs"/>
              </a:rPr>
              <a:t>Les comités de suivi individuel du doctorant</a:t>
            </a:r>
          </a:p>
        </p:txBody>
      </p:sp>
    </p:spTree>
    <p:extLst>
      <p:ext uri="{BB962C8B-B14F-4D97-AF65-F5344CB8AC3E}">
        <p14:creationId xmlns:p14="http://schemas.microsoft.com/office/powerpoint/2010/main" val="2830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027" y="311080"/>
            <a:ext cx="9404723" cy="140053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3071" y="1350102"/>
            <a:ext cx="64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Dégradation des conditions de recrutement </a:t>
            </a:r>
          </a:p>
        </p:txBody>
      </p:sp>
      <p:sp>
        <p:nvSpPr>
          <p:cNvPr id="7" name="Ellipse 6"/>
          <p:cNvSpPr/>
          <p:nvPr/>
        </p:nvSpPr>
        <p:spPr>
          <a:xfrm>
            <a:off x="1591386" y="1793310"/>
            <a:ext cx="2062717" cy="19776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Plus de pouvoirs des établissements</a:t>
            </a:r>
          </a:p>
        </p:txBody>
      </p:sp>
      <p:sp>
        <p:nvSpPr>
          <p:cNvPr id="26" name="Ellipse 25"/>
          <p:cNvSpPr/>
          <p:nvPr/>
        </p:nvSpPr>
        <p:spPr>
          <a:xfrm>
            <a:off x="4540148" y="1793310"/>
            <a:ext cx="2062717" cy="19776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Disparation de contre-pouvoirs comme le CNU</a:t>
            </a:r>
          </a:p>
        </p:txBody>
      </p:sp>
      <p:sp>
        <p:nvSpPr>
          <p:cNvPr id="27" name="Ellipse 26"/>
          <p:cNvSpPr/>
          <p:nvPr/>
        </p:nvSpPr>
        <p:spPr>
          <a:xfrm>
            <a:off x="7527848" y="1793310"/>
            <a:ext cx="2062717" cy="19776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Diminutions des exigences scientifiques pour l’accès aux corps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43071" y="4291616"/>
            <a:ext cx="813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Dégradation des conditions d’exercice des missions académiques</a:t>
            </a:r>
          </a:p>
        </p:txBody>
      </p:sp>
      <p:sp>
        <p:nvSpPr>
          <p:cNvPr id="31" name="Ellipse 30"/>
          <p:cNvSpPr/>
          <p:nvPr/>
        </p:nvSpPr>
        <p:spPr>
          <a:xfrm>
            <a:off x="1591385" y="4777562"/>
            <a:ext cx="2062717" cy="19776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Suspicion à l’égard des universitaires</a:t>
            </a:r>
          </a:p>
        </p:txBody>
      </p:sp>
      <p:sp>
        <p:nvSpPr>
          <p:cNvPr id="34" name="Ellipse 33"/>
          <p:cNvSpPr/>
          <p:nvPr/>
        </p:nvSpPr>
        <p:spPr>
          <a:xfrm>
            <a:off x="4540147" y="4777562"/>
            <a:ext cx="2062717" cy="19776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Recherche d’un plus grand contrôle sur l’exercice de leurs missions</a:t>
            </a:r>
          </a:p>
        </p:txBody>
      </p:sp>
      <p:sp>
        <p:nvSpPr>
          <p:cNvPr id="35" name="Ellipse 34"/>
          <p:cNvSpPr/>
          <p:nvPr/>
        </p:nvSpPr>
        <p:spPr>
          <a:xfrm>
            <a:off x="7527847" y="4777562"/>
            <a:ext cx="2062717" cy="19776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Atteintes à la liberté académique</a:t>
            </a:r>
          </a:p>
        </p:txBody>
      </p:sp>
    </p:spTree>
    <p:extLst>
      <p:ext uri="{BB962C8B-B14F-4D97-AF65-F5344CB8AC3E}">
        <p14:creationId xmlns:p14="http://schemas.microsoft.com/office/powerpoint/2010/main" val="17446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6" grpId="0" animBg="1"/>
      <p:bldP spid="27" grpId="0" animBg="1"/>
      <p:bldP spid="30" grpId="0"/>
      <p:bldP spid="31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6397" y="3135761"/>
            <a:ext cx="4732004" cy="90685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9896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027" y="311080"/>
            <a:ext cx="9404723" cy="140053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401390" y="2836788"/>
            <a:ext cx="1952520" cy="2255881"/>
            <a:chOff x="2812275" y="1081339"/>
            <a:chExt cx="1952520" cy="2255881"/>
          </a:xfrm>
          <a:solidFill>
            <a:srgbClr val="CC6600"/>
          </a:solidFill>
        </p:grpSpPr>
        <p:sp>
          <p:nvSpPr>
            <p:cNvPr id="5" name="Hexagone 4"/>
            <p:cNvSpPr/>
            <p:nvPr/>
          </p:nvSpPr>
          <p:spPr>
            <a:xfrm rot="5400000">
              <a:off x="2660594" y="1233020"/>
              <a:ext cx="2255881" cy="195252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exagone 4"/>
            <p:cNvSpPr txBox="1"/>
            <p:nvPr/>
          </p:nvSpPr>
          <p:spPr>
            <a:xfrm>
              <a:off x="3115813" y="1432040"/>
              <a:ext cx="1345442" cy="15544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/>
                <a:t>Décret statutaire du 6 juin 1984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394467" y="3254509"/>
            <a:ext cx="1398047" cy="1533731"/>
            <a:chOff x="4824155" y="1433858"/>
            <a:chExt cx="1398047" cy="1533731"/>
          </a:xfrm>
        </p:grpSpPr>
        <p:sp>
          <p:nvSpPr>
            <p:cNvPr id="9" name="Hexagone 8"/>
            <p:cNvSpPr/>
            <p:nvPr/>
          </p:nvSpPr>
          <p:spPr>
            <a:xfrm rot="5400000">
              <a:off x="4756313" y="1501700"/>
              <a:ext cx="1533731" cy="139804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e 4"/>
            <p:cNvSpPr txBox="1"/>
            <p:nvPr/>
          </p:nvSpPr>
          <p:spPr>
            <a:xfrm>
              <a:off x="5046856" y="1678173"/>
              <a:ext cx="952645" cy="1045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kern="1200" dirty="0"/>
                <a:t>Code de l’éducation</a:t>
              </a:r>
            </a:p>
            <a:p>
              <a:pPr lvl="0" algn="ctr">
                <a:spcBef>
                  <a:spcPct val="0"/>
                </a:spcBef>
              </a:pPr>
              <a:endParaRPr lang="fr-FR" sz="1100" b="0" kern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682703" y="4667714"/>
            <a:ext cx="1402722" cy="1489884"/>
            <a:chOff x="4052730" y="2955826"/>
            <a:chExt cx="1402722" cy="1489884"/>
          </a:xfrm>
        </p:grpSpPr>
        <p:sp>
          <p:nvSpPr>
            <p:cNvPr id="12" name="Hexagone 11"/>
            <p:cNvSpPr/>
            <p:nvPr/>
          </p:nvSpPr>
          <p:spPr>
            <a:xfrm rot="5400000">
              <a:off x="4009149" y="2999407"/>
              <a:ext cx="1489884" cy="140272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e 4"/>
            <p:cNvSpPr txBox="1"/>
            <p:nvPr/>
          </p:nvSpPr>
          <p:spPr>
            <a:xfrm>
              <a:off x="4279678" y="3196878"/>
              <a:ext cx="948826" cy="1007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/>
                <a:t>Arrêté du 25 mai 2016 sur la formation doctorale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776016" y="4704586"/>
            <a:ext cx="1365342" cy="1404247"/>
            <a:chOff x="2232121" y="2983088"/>
            <a:chExt cx="1365342" cy="1404247"/>
          </a:xfrm>
        </p:grpSpPr>
        <p:sp>
          <p:nvSpPr>
            <p:cNvPr id="18" name="Hexagone 17"/>
            <p:cNvSpPr/>
            <p:nvPr/>
          </p:nvSpPr>
          <p:spPr>
            <a:xfrm rot="5400000">
              <a:off x="2212668" y="3002541"/>
              <a:ext cx="1404247" cy="136534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e 4"/>
            <p:cNvSpPr txBox="1"/>
            <p:nvPr/>
          </p:nvSpPr>
          <p:spPr>
            <a:xfrm>
              <a:off x="2456525" y="3213888"/>
              <a:ext cx="916532" cy="942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kern="1200" dirty="0"/>
                <a:t>Décret du 30 janvier 2020 sur le cumul d’activité</a:t>
              </a:r>
            </a:p>
          </p:txBody>
        </p:sp>
      </p:grpSp>
      <p:sp>
        <p:nvSpPr>
          <p:cNvPr id="23" name="Parenthèse ouvrante 22"/>
          <p:cNvSpPr/>
          <p:nvPr/>
        </p:nvSpPr>
        <p:spPr>
          <a:xfrm>
            <a:off x="3298785" y="2623375"/>
            <a:ext cx="150471" cy="357109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877078" y="1289134"/>
            <a:ext cx="7792360" cy="1128227"/>
            <a:chOff x="877078" y="1289134"/>
            <a:chExt cx="7792360" cy="1128227"/>
          </a:xfrm>
        </p:grpSpPr>
        <p:sp>
          <p:nvSpPr>
            <p:cNvPr id="21" name="Rectangle 20"/>
            <p:cNvSpPr/>
            <p:nvPr/>
          </p:nvSpPr>
          <p:spPr>
            <a:xfrm>
              <a:off x="4085863" y="1436258"/>
              <a:ext cx="4583575" cy="844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Statut général de la fonction publique</a:t>
              </a:r>
            </a:p>
          </p:txBody>
        </p:sp>
        <p:sp>
          <p:nvSpPr>
            <p:cNvPr id="22" name="Parenthèse ouvrante 21"/>
            <p:cNvSpPr/>
            <p:nvPr/>
          </p:nvSpPr>
          <p:spPr>
            <a:xfrm>
              <a:off x="3298785" y="1289134"/>
              <a:ext cx="46299" cy="1128227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77078" y="1530081"/>
              <a:ext cx="211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Commun à tous les fonctionnaires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77078" y="3762591"/>
            <a:ext cx="211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Propres aux universitaires 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9213527" y="1701565"/>
            <a:ext cx="2809451" cy="2112036"/>
            <a:chOff x="9213527" y="1701565"/>
            <a:chExt cx="2809451" cy="2112036"/>
          </a:xfrm>
        </p:grpSpPr>
        <p:sp>
          <p:nvSpPr>
            <p:cNvPr id="28" name="Flèche courbée vers la droite 27"/>
            <p:cNvSpPr/>
            <p:nvPr/>
          </p:nvSpPr>
          <p:spPr>
            <a:xfrm rot="10540524">
              <a:off x="9213527" y="1701565"/>
              <a:ext cx="1161043" cy="21120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0452549" y="2406784"/>
              <a:ext cx="1570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Peuvent y déroger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422785C-75CA-61C7-6665-D27B0E05C19B}"/>
              </a:ext>
            </a:extLst>
          </p:cNvPr>
          <p:cNvGrpSpPr/>
          <p:nvPr/>
        </p:nvGrpSpPr>
        <p:grpSpPr>
          <a:xfrm>
            <a:off x="3981994" y="3383993"/>
            <a:ext cx="1365342" cy="1404247"/>
            <a:chOff x="2232121" y="2983088"/>
            <a:chExt cx="1365342" cy="14042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Hexagone 6">
              <a:extLst>
                <a:ext uri="{FF2B5EF4-FFF2-40B4-BE49-F238E27FC236}">
                  <a16:creationId xmlns:a16="http://schemas.microsoft.com/office/drawing/2014/main" id="{93096516-8B3F-5173-E808-50E641539420}"/>
                </a:ext>
              </a:extLst>
            </p:cNvPr>
            <p:cNvSpPr/>
            <p:nvPr/>
          </p:nvSpPr>
          <p:spPr>
            <a:xfrm rot="5400000">
              <a:off x="2212668" y="3002541"/>
              <a:ext cx="1404247" cy="136534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e 4">
              <a:extLst>
                <a:ext uri="{FF2B5EF4-FFF2-40B4-BE49-F238E27FC236}">
                  <a16:creationId xmlns:a16="http://schemas.microsoft.com/office/drawing/2014/main" id="{90943115-A575-78B1-FFEE-3E6489314031}"/>
                </a:ext>
              </a:extLst>
            </p:cNvPr>
            <p:cNvSpPr txBox="1"/>
            <p:nvPr/>
          </p:nvSpPr>
          <p:spPr>
            <a:xfrm>
              <a:off x="2456525" y="3213888"/>
              <a:ext cx="916532" cy="9426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0" kern="1200" dirty="0"/>
                <a:t>Décret du 29 décembre 2021 sur le </a:t>
              </a:r>
              <a:r>
                <a:rPr lang="fr-FR" sz="1100" dirty="0"/>
                <a:t>RIPEC</a:t>
              </a:r>
              <a:endParaRPr lang="fr-FR" sz="11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1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248876472"/>
              </p:ext>
            </p:extLst>
          </p:nvPr>
        </p:nvGraphicFramePr>
        <p:xfrm>
          <a:off x="321258" y="1688207"/>
          <a:ext cx="6907462" cy="439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lipse 5"/>
          <p:cNvSpPr/>
          <p:nvPr/>
        </p:nvSpPr>
        <p:spPr>
          <a:xfrm>
            <a:off x="8234066" y="2089736"/>
            <a:ext cx="1540042" cy="150394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23 réformes</a:t>
            </a:r>
          </a:p>
        </p:txBody>
      </p:sp>
      <p:sp>
        <p:nvSpPr>
          <p:cNvPr id="8" name="Hexagone 7"/>
          <p:cNvSpPr/>
          <p:nvPr/>
        </p:nvSpPr>
        <p:spPr>
          <a:xfrm>
            <a:off x="9774108" y="3885084"/>
            <a:ext cx="1864894" cy="1504712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 en 2021</a:t>
            </a:r>
            <a:b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 en 2022</a:t>
            </a:r>
          </a:p>
        </p:txBody>
      </p:sp>
    </p:spTree>
    <p:extLst>
      <p:ext uri="{BB962C8B-B14F-4D97-AF65-F5344CB8AC3E}">
        <p14:creationId xmlns:p14="http://schemas.microsoft.com/office/powerpoint/2010/main" val="34668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2023591"/>
            <a:ext cx="8946541" cy="3408865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Les évolutions du recrutement des universitaires : l’accroissement du « localisme »</a:t>
            </a:r>
          </a:p>
          <a:p>
            <a:pPr marL="514350" indent="-514350">
              <a:buAutoNum type="romanUcPeriod"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romanUcPeriod"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romanUcPeriod"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514350" indent="-514350">
              <a:buAutoNum type="romanUcPeriod"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Les évolution de l’encadrement des missions académiques : l’accroissement de la défiance envers les universitaires </a:t>
            </a:r>
          </a:p>
        </p:txBody>
      </p:sp>
    </p:spTree>
    <p:extLst>
      <p:ext uri="{BB962C8B-B14F-4D97-AF65-F5344CB8AC3E}">
        <p14:creationId xmlns:p14="http://schemas.microsoft.com/office/powerpoint/2010/main" val="23691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3100" y="2728735"/>
            <a:ext cx="9977773" cy="1400530"/>
          </a:xfrm>
        </p:spPr>
        <p:txBody>
          <a:bodyPr/>
          <a:lstStyle/>
          <a:p>
            <a:pPr marL="514350" indent="-514350" algn="ctr">
              <a:buAutoNum type="romanUcPeriod"/>
            </a:pP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Les évolutions du recrutement des universitaires : l’accroissement du « localisme »</a:t>
            </a:r>
          </a:p>
        </p:txBody>
      </p:sp>
    </p:spTree>
    <p:extLst>
      <p:ext uri="{BB962C8B-B14F-4D97-AF65-F5344CB8AC3E}">
        <p14:creationId xmlns:p14="http://schemas.microsoft.com/office/powerpoint/2010/main" val="29866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7625" y="981450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A. La suppression de l’exigence de qualification</a:t>
            </a:r>
            <a:b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68DAE8-EF61-63A8-217E-BD2C668284DD}"/>
              </a:ext>
            </a:extLst>
          </p:cNvPr>
          <p:cNvGrpSpPr/>
          <p:nvPr/>
        </p:nvGrpSpPr>
        <p:grpSpPr>
          <a:xfrm>
            <a:off x="8363415" y="2065952"/>
            <a:ext cx="3321554" cy="4736813"/>
            <a:chOff x="8363415" y="2065952"/>
            <a:chExt cx="3321554" cy="4736813"/>
          </a:xfrm>
        </p:grpSpPr>
        <p:grpSp>
          <p:nvGrpSpPr>
            <p:cNvPr id="39" name="Groupe 38"/>
            <p:cNvGrpSpPr/>
            <p:nvPr/>
          </p:nvGrpSpPr>
          <p:grpSpPr>
            <a:xfrm>
              <a:off x="8363415" y="2065952"/>
              <a:ext cx="3321554" cy="3143939"/>
              <a:chOff x="8363415" y="2065952"/>
              <a:chExt cx="3321554" cy="3143939"/>
            </a:xfrm>
          </p:grpSpPr>
          <p:sp>
            <p:nvSpPr>
              <p:cNvPr id="40" name="Forme libre 39"/>
              <p:cNvSpPr/>
              <p:nvPr/>
            </p:nvSpPr>
            <p:spPr>
              <a:xfrm>
                <a:off x="8363415" y="3207349"/>
                <a:ext cx="3202902" cy="1055501"/>
              </a:xfrm>
              <a:custGeom>
                <a:avLst/>
                <a:gdLst>
                  <a:gd name="connsiteX0" fmla="*/ 0 w 3202902"/>
                  <a:gd name="connsiteY0" fmla="*/ 0 h 1055501"/>
                  <a:gd name="connsiteX1" fmla="*/ 3202902 w 3202902"/>
                  <a:gd name="connsiteY1" fmla="*/ 0 h 1055501"/>
                  <a:gd name="connsiteX2" fmla="*/ 3202902 w 3202902"/>
                  <a:gd name="connsiteY2" fmla="*/ 1055501 h 1055501"/>
                  <a:gd name="connsiteX3" fmla="*/ 0 w 3202902"/>
                  <a:gd name="connsiteY3" fmla="*/ 1055501 h 1055501"/>
                  <a:gd name="connsiteX4" fmla="*/ 0 w 3202902"/>
                  <a:gd name="connsiteY4" fmla="*/ 0 h 105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2902" h="1055501">
                    <a:moveTo>
                      <a:pt x="0" y="0"/>
                    </a:moveTo>
                    <a:lnTo>
                      <a:pt x="3202902" y="0"/>
                    </a:lnTo>
                    <a:lnTo>
                      <a:pt x="3202902" y="1055501"/>
                    </a:lnTo>
                    <a:lnTo>
                      <a:pt x="0" y="10555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/>
                  <a:t>Participation aux concours ouverts par établissements</a:t>
                </a:r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8552279" y="2974066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Ellipse 41"/>
              <p:cNvSpPr/>
              <p:nvPr/>
            </p:nvSpPr>
            <p:spPr>
              <a:xfrm>
                <a:off x="8538119" y="2529644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Ellipse 42"/>
              <p:cNvSpPr/>
              <p:nvPr/>
            </p:nvSpPr>
            <p:spPr>
              <a:xfrm>
                <a:off x="8966143" y="2600982"/>
                <a:ext cx="400362" cy="40036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Ellipse 43"/>
              <p:cNvSpPr/>
              <p:nvPr/>
            </p:nvSpPr>
            <p:spPr>
              <a:xfrm>
                <a:off x="9322830" y="2208626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Ellipse 44"/>
              <p:cNvSpPr/>
              <p:nvPr/>
            </p:nvSpPr>
            <p:spPr>
              <a:xfrm>
                <a:off x="9786523" y="2065952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Ellipse 45"/>
              <p:cNvSpPr/>
              <p:nvPr/>
            </p:nvSpPr>
            <p:spPr>
              <a:xfrm>
                <a:off x="10357222" y="2315632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Ellipse 46"/>
              <p:cNvSpPr/>
              <p:nvPr/>
            </p:nvSpPr>
            <p:spPr>
              <a:xfrm>
                <a:off x="10713908" y="2493976"/>
                <a:ext cx="400362" cy="40036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Ellipse 47"/>
              <p:cNvSpPr/>
              <p:nvPr/>
            </p:nvSpPr>
            <p:spPr>
              <a:xfrm>
                <a:off x="11213270" y="2886331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Ellipse 48"/>
              <p:cNvSpPr/>
              <p:nvPr/>
            </p:nvSpPr>
            <p:spPr>
              <a:xfrm>
                <a:off x="11427282" y="3278687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Ellipse 49"/>
              <p:cNvSpPr/>
              <p:nvPr/>
            </p:nvSpPr>
            <p:spPr>
              <a:xfrm>
                <a:off x="9572511" y="2529644"/>
                <a:ext cx="655139" cy="65513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Ellipse 50"/>
              <p:cNvSpPr/>
              <p:nvPr/>
            </p:nvSpPr>
            <p:spPr>
              <a:xfrm>
                <a:off x="8927389" y="4038381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Ellipse 51"/>
              <p:cNvSpPr/>
              <p:nvPr/>
            </p:nvSpPr>
            <p:spPr>
              <a:xfrm>
                <a:off x="8395444" y="4206073"/>
                <a:ext cx="400362" cy="40036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Ellipse 52"/>
              <p:cNvSpPr/>
              <p:nvPr/>
            </p:nvSpPr>
            <p:spPr>
              <a:xfrm>
                <a:off x="8930474" y="4491422"/>
                <a:ext cx="582345" cy="58234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Ellipse 53"/>
              <p:cNvSpPr/>
              <p:nvPr/>
            </p:nvSpPr>
            <p:spPr>
              <a:xfrm>
                <a:off x="9679517" y="4955115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Ellipse 54"/>
              <p:cNvSpPr/>
              <p:nvPr/>
            </p:nvSpPr>
            <p:spPr>
              <a:xfrm>
                <a:off x="9822191" y="4491422"/>
                <a:ext cx="400362" cy="40036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Ellipse 55"/>
              <p:cNvSpPr/>
              <p:nvPr/>
            </p:nvSpPr>
            <p:spPr>
              <a:xfrm>
                <a:off x="10293321" y="4165769"/>
                <a:ext cx="254776" cy="25477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Ellipse 56"/>
              <p:cNvSpPr/>
              <p:nvPr/>
            </p:nvSpPr>
            <p:spPr>
              <a:xfrm>
                <a:off x="10499896" y="4420085"/>
                <a:ext cx="582345" cy="58234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Ellipse 57"/>
              <p:cNvSpPr/>
              <p:nvPr/>
            </p:nvSpPr>
            <p:spPr>
              <a:xfrm>
                <a:off x="11284607" y="4277410"/>
                <a:ext cx="400362" cy="40036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3663" y="5302339"/>
              <a:ext cx="1500426" cy="1500426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290A386-1C2F-7810-92EA-E2BAFBA1EE21}"/>
              </a:ext>
            </a:extLst>
          </p:cNvPr>
          <p:cNvGrpSpPr/>
          <p:nvPr/>
        </p:nvGrpSpPr>
        <p:grpSpPr>
          <a:xfrm>
            <a:off x="3000285" y="2803830"/>
            <a:ext cx="5391875" cy="3984197"/>
            <a:chOff x="3000285" y="2803830"/>
            <a:chExt cx="5391875" cy="3984197"/>
          </a:xfrm>
        </p:grpSpPr>
        <p:sp>
          <p:nvSpPr>
            <p:cNvPr id="35" name="Forme libre 34"/>
            <p:cNvSpPr/>
            <p:nvPr/>
          </p:nvSpPr>
          <p:spPr>
            <a:xfrm>
              <a:off x="3027534" y="2952952"/>
              <a:ext cx="1838401" cy="1859689"/>
            </a:xfrm>
            <a:custGeom>
              <a:avLst/>
              <a:gdLst>
                <a:gd name="connsiteX0" fmla="*/ 0 w 1838401"/>
                <a:gd name="connsiteY0" fmla="*/ 929845 h 1859689"/>
                <a:gd name="connsiteX1" fmla="*/ 919201 w 1838401"/>
                <a:gd name="connsiteY1" fmla="*/ 0 h 1859689"/>
                <a:gd name="connsiteX2" fmla="*/ 1838402 w 1838401"/>
                <a:gd name="connsiteY2" fmla="*/ 929845 h 1859689"/>
                <a:gd name="connsiteX3" fmla="*/ 919201 w 1838401"/>
                <a:gd name="connsiteY3" fmla="*/ 1859690 h 1859689"/>
                <a:gd name="connsiteX4" fmla="*/ 0 w 1838401"/>
                <a:gd name="connsiteY4" fmla="*/ 929845 h 185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401" h="1859689">
                  <a:moveTo>
                    <a:pt x="0" y="929845"/>
                  </a:moveTo>
                  <a:cubicBezTo>
                    <a:pt x="0" y="416306"/>
                    <a:pt x="411540" y="0"/>
                    <a:pt x="919201" y="0"/>
                  </a:cubicBezTo>
                  <a:cubicBezTo>
                    <a:pt x="1426862" y="0"/>
                    <a:pt x="1838402" y="416306"/>
                    <a:pt x="1838402" y="929845"/>
                  </a:cubicBezTo>
                  <a:cubicBezTo>
                    <a:pt x="1838402" y="1443384"/>
                    <a:pt x="1426862" y="1859690"/>
                    <a:pt x="919201" y="1859690"/>
                  </a:cubicBezTo>
                  <a:cubicBezTo>
                    <a:pt x="411540" y="1859690"/>
                    <a:pt x="0" y="1443384"/>
                    <a:pt x="0" y="9298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228" tIns="272345" rIns="269228" bIns="272345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600" kern="1200" dirty="0"/>
                <a:t>CNU</a:t>
              </a:r>
            </a:p>
          </p:txBody>
        </p:sp>
        <p:sp>
          <p:nvSpPr>
            <p:cNvPr id="36" name="Chevron 35"/>
            <p:cNvSpPr/>
            <p:nvPr/>
          </p:nvSpPr>
          <p:spPr>
            <a:xfrm>
              <a:off x="4677627" y="2803830"/>
              <a:ext cx="1175808" cy="2244746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orme libre 36"/>
            <p:cNvSpPr/>
            <p:nvPr/>
          </p:nvSpPr>
          <p:spPr>
            <a:xfrm>
              <a:off x="5748069" y="2984444"/>
              <a:ext cx="1911395" cy="1745654"/>
            </a:xfrm>
            <a:custGeom>
              <a:avLst/>
              <a:gdLst>
                <a:gd name="connsiteX0" fmla="*/ 0 w 1911395"/>
                <a:gd name="connsiteY0" fmla="*/ 0 h 1745654"/>
                <a:gd name="connsiteX1" fmla="*/ 1911395 w 1911395"/>
                <a:gd name="connsiteY1" fmla="*/ 0 h 1745654"/>
                <a:gd name="connsiteX2" fmla="*/ 1911395 w 1911395"/>
                <a:gd name="connsiteY2" fmla="*/ 1745654 h 1745654"/>
                <a:gd name="connsiteX3" fmla="*/ 0 w 1911395"/>
                <a:gd name="connsiteY3" fmla="*/ 1745654 h 1745654"/>
                <a:gd name="connsiteX4" fmla="*/ 0 w 1911395"/>
                <a:gd name="connsiteY4" fmla="*/ 0 h 174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395" h="1745654">
                  <a:moveTo>
                    <a:pt x="0" y="0"/>
                  </a:moveTo>
                  <a:lnTo>
                    <a:pt x="1911395" y="0"/>
                  </a:lnTo>
                  <a:lnTo>
                    <a:pt x="1911395" y="1745654"/>
                  </a:lnTo>
                  <a:lnTo>
                    <a:pt x="0" y="1745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Inscription sur la liste de qualification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7216352" y="2803830"/>
              <a:ext cx="1175808" cy="2244746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285" y="4922651"/>
              <a:ext cx="1865376" cy="1865376"/>
            </a:xfrm>
            <a:prstGeom prst="rect">
              <a:avLst/>
            </a:prstGeom>
          </p:spPr>
        </p:pic>
      </p:grpSp>
      <p:sp>
        <p:nvSpPr>
          <p:cNvPr id="32" name="ZoneTexte 31"/>
          <p:cNvSpPr txBox="1"/>
          <p:nvPr/>
        </p:nvSpPr>
        <p:spPr>
          <a:xfrm>
            <a:off x="44595" y="152948"/>
            <a:ext cx="2461971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</a:t>
            </a:r>
            <a:r>
              <a:rPr lang="fr-FR" sz="1000" dirty="0">
                <a:ea typeface="+mj-ea"/>
                <a:cs typeface="+mj-cs"/>
              </a:rPr>
              <a:t>La suppression de l’exigence de qualification</a:t>
            </a:r>
            <a:endParaRPr lang="fr-FR" sz="900" i="1" dirty="0"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</a:rPr>
              <a:t> La création du suivi de carrière</a:t>
            </a: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comités de </a:t>
            </a:r>
            <a:r>
              <a:rPr lang="fr-FR" sz="9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suivi individuel du doctorant</a:t>
            </a:r>
          </a:p>
        </p:txBody>
      </p:sp>
    </p:spTree>
    <p:extLst>
      <p:ext uri="{BB962C8B-B14F-4D97-AF65-F5344CB8AC3E}">
        <p14:creationId xmlns:p14="http://schemas.microsoft.com/office/powerpoint/2010/main" val="23677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7465" y="331949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A. La suppression de l’exigence de qualification</a:t>
            </a:r>
            <a:b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891073" y="1552811"/>
            <a:ext cx="80972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 les maîtres de conférences</a:t>
            </a:r>
          </a:p>
          <a:p>
            <a:pPr algn="ctr"/>
            <a:endParaRPr lang="fr-FR" b="1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/>
              <a:t>Expérimentation pour les postes publiés au plus tard le 30 septembre 2024</a:t>
            </a:r>
          </a:p>
          <a:p>
            <a:pPr algn="just">
              <a:spcBef>
                <a:spcPts val="1200"/>
              </a:spcBef>
            </a:pPr>
            <a:endParaRPr lang="fr-FR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/>
              <a:t>Dans toutes les disciplines sauf celles de santé, les disciplines juridiques, politiques et de gestion</a:t>
            </a:r>
          </a:p>
          <a:p>
            <a:pPr algn="just">
              <a:spcBef>
                <a:spcPts val="1200"/>
              </a:spcBef>
            </a:pPr>
            <a:endParaRPr lang="fr-FR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/>
              <a:t>Décret d’application</a:t>
            </a:r>
          </a:p>
          <a:p>
            <a:pPr algn="just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/>
          </a:p>
        </p:txBody>
      </p:sp>
      <p:sp>
        <p:nvSpPr>
          <p:cNvPr id="16" name="Multiplication 15"/>
          <p:cNvSpPr/>
          <p:nvPr/>
        </p:nvSpPr>
        <p:spPr>
          <a:xfrm>
            <a:off x="3693906" y="4236732"/>
            <a:ext cx="1001567" cy="1068457"/>
          </a:xfrm>
          <a:prstGeom prst="mathMultiply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0742B2-EF5B-E493-B986-64A027057734}"/>
              </a:ext>
            </a:extLst>
          </p:cNvPr>
          <p:cNvSpPr txBox="1"/>
          <p:nvPr/>
        </p:nvSpPr>
        <p:spPr>
          <a:xfrm>
            <a:off x="44595" y="152948"/>
            <a:ext cx="2461971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</a:t>
            </a:r>
            <a:r>
              <a:rPr lang="fr-FR" sz="1000" dirty="0">
                <a:ea typeface="+mj-ea"/>
                <a:cs typeface="+mj-cs"/>
              </a:rPr>
              <a:t>La suppression de l’exigence de qualification</a:t>
            </a:r>
            <a:endParaRPr lang="fr-FR" sz="900" i="1" dirty="0"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</a:rPr>
              <a:t> La création du suivi de carrière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comités de </a:t>
            </a:r>
            <a:r>
              <a:rPr lang="fr-FR" sz="9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suivi individuel du doctorant</a:t>
            </a:r>
          </a:p>
        </p:txBody>
      </p:sp>
    </p:spTree>
    <p:extLst>
      <p:ext uri="{BB962C8B-B14F-4D97-AF65-F5344CB8AC3E}">
        <p14:creationId xmlns:p14="http://schemas.microsoft.com/office/powerpoint/2010/main" val="27324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7465" y="331949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A. La suppression de l’exigence de qualification</a:t>
            </a:r>
            <a:b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848893" y="1523168"/>
            <a:ext cx="80972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 les professeurs des universités </a:t>
            </a:r>
          </a:p>
          <a:p>
            <a:pPr algn="ctr"/>
            <a:endParaRPr lang="fr-FR" b="1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/>
              <a:t>Pas une simple expérimentation </a:t>
            </a:r>
          </a:p>
          <a:p>
            <a:pPr algn="just">
              <a:spcBef>
                <a:spcPts val="1200"/>
              </a:spcBef>
            </a:pPr>
            <a:endParaRPr lang="fr-FR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/>
              <a:t>Pas besoin de décret d’application</a:t>
            </a:r>
          </a:p>
          <a:p>
            <a:pPr algn="just">
              <a:spcBef>
                <a:spcPts val="1200"/>
              </a:spcBef>
            </a:pPr>
            <a:endParaRPr lang="fr-FR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/>
              <a:t>Dans toutes les disciplines sauf les disciplines juridiques, politiques et de gestion (agrégation)</a:t>
            </a:r>
          </a:p>
          <a:p>
            <a:pPr algn="just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2702E6-B964-FCF4-CE82-D331909451D3}"/>
              </a:ext>
            </a:extLst>
          </p:cNvPr>
          <p:cNvSpPr txBox="1"/>
          <p:nvPr/>
        </p:nvSpPr>
        <p:spPr>
          <a:xfrm>
            <a:off x="44595" y="152948"/>
            <a:ext cx="2461971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</a:t>
            </a:r>
            <a:r>
              <a:rPr lang="fr-FR" sz="1000" dirty="0">
                <a:ea typeface="+mj-ea"/>
                <a:cs typeface="+mj-cs"/>
              </a:rPr>
              <a:t>La suppression de l’exigence de qualification</a:t>
            </a:r>
            <a:endParaRPr lang="fr-FR" sz="900" i="1" dirty="0"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</a:rPr>
              <a:t> La création du suivi de carrière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comités de </a:t>
            </a:r>
            <a:r>
              <a:rPr lang="fr-FR" sz="9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suivi individuel du doctorant</a:t>
            </a:r>
          </a:p>
        </p:txBody>
      </p:sp>
    </p:spTree>
    <p:extLst>
      <p:ext uri="{BB962C8B-B14F-4D97-AF65-F5344CB8AC3E}">
        <p14:creationId xmlns:p14="http://schemas.microsoft.com/office/powerpoint/2010/main" val="8917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6622" y="1048950"/>
            <a:ext cx="7993245" cy="140053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B. Les chaires de professeur junior</a:t>
            </a:r>
            <a:b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427465" y="-4163"/>
            <a:ext cx="34506" cy="6858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644C0B9-159E-5939-BFBE-1F16327E10DD}"/>
              </a:ext>
            </a:extLst>
          </p:cNvPr>
          <p:cNvSpPr txBox="1"/>
          <p:nvPr/>
        </p:nvSpPr>
        <p:spPr>
          <a:xfrm>
            <a:off x="44595" y="152948"/>
            <a:ext cx="2461971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ea typeface="+mj-ea"/>
                <a:cs typeface="+mj-cs"/>
              </a:rPr>
              <a:t>Les évolutions du recrutement des universitaires : l’accroissement du « localisme »</a:t>
            </a:r>
          </a:p>
          <a:p>
            <a:pPr marL="180975" lvl="1" defTabSz="328613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	La suppression de l’exigence de qualification</a:t>
            </a:r>
            <a:endParaRPr lang="fr-FR" sz="900" i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maîtres de conférences</a:t>
            </a:r>
          </a:p>
          <a:p>
            <a:pPr marL="361950" lvl="2" indent="103188" defTabSz="328613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Pour les professeurs d’université</a:t>
            </a:r>
          </a:p>
          <a:p>
            <a:pPr marL="180975" lvl="1" defTabSz="328613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ea typeface="+mj-ea"/>
                <a:cs typeface="+mj-cs"/>
              </a:rPr>
              <a:t>La création des chaires de professeur junior</a:t>
            </a:r>
          </a:p>
          <a:p>
            <a:pPr marL="85725" lvl="0" indent="-85725" defTabSz="457200">
              <a:spcBef>
                <a:spcPts val="18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AutoNum type="roman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 de l’encadrement des missions académiques : l’accroissement de la défiance envers les universitaires </a:t>
            </a:r>
          </a:p>
          <a:p>
            <a:pPr marL="180975" lvl="1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</a:rPr>
              <a:t> La création du suivi de carrière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  <a:p>
            <a:pPr marL="182563" lvl="1" indent="-1588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+mj-lt"/>
              <a:buAutoNum type="alphaUcPeriod" startAt="2"/>
            </a:pPr>
            <a:r>
              <a:rPr lang="fr-FR" sz="10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évolutions de l’encadrement doctoral</a:t>
            </a:r>
          </a:p>
          <a:p>
            <a:pPr marL="449263" lvl="1" indent="-87313" defTabSz="457200">
              <a:spcBef>
                <a:spcPts val="12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La convention de formation</a:t>
            </a:r>
          </a:p>
          <a:p>
            <a:pPr marL="449263" lvl="1" indent="-87313" defTabSz="457200">
              <a:spcBef>
                <a:spcPts val="6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900" i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Les comités de </a:t>
            </a:r>
            <a:r>
              <a:rPr lang="fr-FR" sz="9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suivi individuel du doctorant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7FA1D1-1C51-3470-38EB-A9E24AC8819C}"/>
              </a:ext>
            </a:extLst>
          </p:cNvPr>
          <p:cNvSpPr txBox="1"/>
          <p:nvPr/>
        </p:nvSpPr>
        <p:spPr>
          <a:xfrm>
            <a:off x="2848893" y="2021932"/>
            <a:ext cx="80972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u="sng" dirty="0"/>
              <a:t>Atteintes au principe d’indépendance</a:t>
            </a:r>
          </a:p>
          <a:p>
            <a:pPr algn="ctr">
              <a:spcBef>
                <a:spcPts val="1200"/>
              </a:spcBef>
            </a:pPr>
            <a:endParaRPr lang="fr-FR" u="sng" dirty="0"/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fr-FR" dirty="0"/>
              <a:t>Référent scientifique</a:t>
            </a:r>
          </a:p>
          <a:p>
            <a:pPr algn="just">
              <a:spcBef>
                <a:spcPts val="1200"/>
              </a:spcBef>
            </a:pPr>
            <a:endParaRPr lang="fr-FR" dirty="0"/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fr-FR" dirty="0"/>
              <a:t>Logiques d’objectifs et de rendement</a:t>
            </a:r>
          </a:p>
          <a:p>
            <a:pPr algn="just">
              <a:spcBef>
                <a:spcPts val="1200"/>
              </a:spcBef>
            </a:pPr>
            <a:endParaRPr lang="fr-FR" dirty="0"/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fr-FR" dirty="0"/>
              <a:t>Procédure essentiellement interne à l’établissement</a:t>
            </a:r>
          </a:p>
          <a:p>
            <a:pPr algn="just"/>
            <a:endParaRPr lang="fr-FR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53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947</Words>
  <Application>Microsoft Office PowerPoint</Application>
  <PresentationFormat>Grand écran</PresentationFormat>
  <Paragraphs>152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</vt:lpstr>
      <vt:lpstr>40 ans d’évolutions du statut des universitaires</vt:lpstr>
      <vt:lpstr>INTRODUCTION</vt:lpstr>
      <vt:lpstr>INTRODUCTION</vt:lpstr>
      <vt:lpstr>PLAN</vt:lpstr>
      <vt:lpstr>Les évolutions du recrutement des universitaires : l’accroissement du « localisme »</vt:lpstr>
      <vt:lpstr>A. La suppression de l’exigence de qualification </vt:lpstr>
      <vt:lpstr>A. La suppression de l’exigence de qualification </vt:lpstr>
      <vt:lpstr>A. La suppression de l’exigence de qualification </vt:lpstr>
      <vt:lpstr>B. Les chaires de professeur junior </vt:lpstr>
      <vt:lpstr>II.  Les évolution de l’encadrement des missions académiques : l’accroissement de la défiance envers les universitaires </vt:lpstr>
      <vt:lpstr>A. La création du suivi de carrière</vt:lpstr>
      <vt:lpstr>B. Les évolutions de l’encadrement doctoral</vt:lpstr>
      <vt:lpstr>B. Les évolutions de l’encadrement doctoral</vt:lpstr>
      <vt:lpstr>CONCLUSION</vt:lpstr>
      <vt:lpstr>Présentation PowerPoint</vt:lpstr>
    </vt:vector>
  </TitlesOfParts>
  <Company>Conseil d'Etat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40 ans du statut des universitaires</dc:title>
  <dc:creator>FERNANDES Camille</dc:creator>
  <cp:lastModifiedBy>dsc avocats</cp:lastModifiedBy>
  <cp:revision>84</cp:revision>
  <dcterms:created xsi:type="dcterms:W3CDTF">2022-12-29T07:12:41Z</dcterms:created>
  <dcterms:modified xsi:type="dcterms:W3CDTF">2023-01-25T07:42:49Z</dcterms:modified>
</cp:coreProperties>
</file>