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58" r:id="rId4"/>
    <p:sldId id="264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2"/>
    <p:restoredTop sz="96281"/>
  </p:normalViewPr>
  <p:slideViewPr>
    <p:cSldViewPr snapToGrid="0">
      <p:cViewPr varScale="1">
        <p:scale>
          <a:sx n="131" d="100"/>
          <a:sy n="131" d="100"/>
        </p:scale>
        <p:origin x="3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DA5C3B-789F-D12A-B458-8082C40CD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62C1B90-5740-7C55-886E-04CAFFC9F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5D604A-BC82-0113-5AC8-119470AC3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72D-A659-CC4F-9581-239A4830B5EE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200FBB-C78C-A103-64B6-BEC6946DC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0988B4-66DB-F3A8-BDA3-CE94B643A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57B5-F1D6-F444-9A1B-0287F38012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85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A77462-DE29-0A65-E62B-4483EF749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FD3FF96-6090-D1C7-D36B-ED88604BA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98D2D0-3510-B182-A84F-22877A636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72D-A659-CC4F-9581-239A4830B5EE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9FD94E-95BD-AF22-A996-F48868213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5401AE-EBC1-0A3A-A6E1-7877C6B85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57B5-F1D6-F444-9A1B-0287F38012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06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B3610E5-1493-FA80-AF0D-2F39590AB2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C020D6E-F27E-AE73-9CEF-81C7F6F04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FA6309-668C-B2E9-E756-09A78AC3D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72D-A659-CC4F-9581-239A4830B5EE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9A763C-D02D-92FF-1C98-B99D10AA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657BB2-7A09-7C82-6668-2250FB746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57B5-F1D6-F444-9A1B-0287F38012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1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EAEE48-E93C-DCCB-7F2E-D15C00602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670769-ADB6-6499-7159-14B4B2DB8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50E099-490C-4A17-3C1B-5376EA730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72D-A659-CC4F-9581-239A4830B5EE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EEBC3A-2226-7F0F-C434-964E4E469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110D3A-5090-1196-CCB3-D1CA6E48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57B5-F1D6-F444-9A1B-0287F38012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97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2F5FC0-F744-D2BE-4445-94530678A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D6A2C7-9BAE-53C9-9DCF-492CE95F6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96FAF0-9F57-F745-C34D-98939B4E4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72D-A659-CC4F-9581-239A4830B5EE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7649CD-2A7C-C7D9-627D-1265F1025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030900-A6B5-DD5F-7C7E-1715B216B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57B5-F1D6-F444-9A1B-0287F38012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7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2D71D8-5CCA-5FF3-E187-06881DBA5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A3E637-B940-4D05-AE30-AD013ACAF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1F68598-F429-F214-781B-CCC17938C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99D6DB4-CA4A-69F0-7F87-997A39ECF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72D-A659-CC4F-9581-239A4830B5EE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C840A3-62B7-50D0-87CE-1BB8E1D38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05F0BB-FCB7-F972-32C4-05AE24CDB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57B5-F1D6-F444-9A1B-0287F38012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6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56A861-1131-9C25-AA47-476590FE8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23C4FD-A25C-4D27-9FA4-AD0B98CC5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EF0BE4-2D20-D11C-A225-EAAB2F935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F912240-88FF-BC46-A5E6-DD62E797E6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3DBEDD1-2E40-B08F-EF5D-643C2B683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E791D2F-E7BA-CBF2-B3D7-B5843EF7E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72D-A659-CC4F-9581-239A4830B5EE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18E00E0-D561-3BD9-0D2C-AE91E297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B190B66-6E03-9A45-FDF9-BE9CDCEC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57B5-F1D6-F444-9A1B-0287F38012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42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8B6158-B335-7DAF-DD52-69F91A8FC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A8CBE3-B1E3-4AD5-6CBD-B73752751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72D-A659-CC4F-9581-239A4830B5EE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420AF2-6AAC-938A-7F73-ED5CFB2C6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827AC0A-C19A-D395-CD67-D7A5C8CC4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57B5-F1D6-F444-9A1B-0287F38012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25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DDFD458-BCF2-6C96-8CDD-29F85EE6E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72D-A659-CC4F-9581-239A4830B5EE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D9456A1-ED76-BD82-1804-28FFF7278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3FA9BA-E9E0-6E77-5DAB-D3990B2B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57B5-F1D6-F444-9A1B-0287F38012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86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19F7BB-CFA2-A075-4430-E65C86C4B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315D0F-E385-6B3F-61DC-85785DEF4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B1B264B-DC8A-4BFC-ED7E-6011C2C14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D700C6-A398-F963-75EB-3328DE1F9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72D-A659-CC4F-9581-239A4830B5EE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8ACCF4-49CB-3054-E1FE-ED874F50B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5BC1AD-C21A-D262-E656-9909C371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57B5-F1D6-F444-9A1B-0287F38012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142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4AA655-26F3-E698-4A03-2DCC3D24A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6B29E32-34BB-BE53-F9BD-D4ADE6795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1958EF-F8B2-3168-E6C2-4232F2410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84AC64A-1AC8-93A5-C193-9D81A724D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72D-A659-CC4F-9581-239A4830B5EE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CF6E76-95A2-CC5D-9C9E-D5DCCF462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098761-7043-F2EC-3D2C-4BBDD8415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57B5-F1D6-F444-9A1B-0287F38012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53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0BC330E-3B96-1995-CA22-40B2F2945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1E2FAD-AB0B-C0E2-BB7D-2644BD493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522D71-0BA1-343A-D6A7-2A4E42E5B9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AE72D-A659-CC4F-9581-239A4830B5EE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C1042F-9028-96AF-673D-7A962E63BE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F25A19-5B6D-FFC9-727E-61A2FAE07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057B5-F1D6-F444-9A1B-0287F38012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02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84898A2-4EF6-0A6A-A2AA-4D465C9F3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972" y="0"/>
            <a:ext cx="10565028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226CD87-7F5A-CC18-021C-3B61F17E1EAF}"/>
              </a:ext>
            </a:extLst>
          </p:cNvPr>
          <p:cNvSpPr txBox="1"/>
          <p:nvPr/>
        </p:nvSpPr>
        <p:spPr>
          <a:xfrm>
            <a:off x="0" y="0"/>
            <a:ext cx="16269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Garamond" panose="02020404030301010803" pitchFamily="18" charset="0"/>
              </a:rPr>
              <a:t>Endorecrutement en mathématiques et dans les autres disciplines 2009-2013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630EE67-C182-25D6-D0B1-7832AE12FF76}"/>
              </a:ext>
            </a:extLst>
          </p:cNvPr>
          <p:cNvSpPr txBox="1"/>
          <p:nvPr/>
        </p:nvSpPr>
        <p:spPr>
          <a:xfrm>
            <a:off x="0" y="4395787"/>
            <a:ext cx="16269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latin typeface="Garamond" panose="02020404030301010803" pitchFamily="18" charset="0"/>
              </a:rPr>
              <a:t>Source : Menger, Marchika, Renisio, Verschueren,</a:t>
            </a:r>
          </a:p>
          <a:p>
            <a:r>
              <a:rPr lang="fr-FR" sz="1400">
                <a:latin typeface="Garamond" panose="02020404030301010803" pitchFamily="18" charset="0"/>
              </a:rPr>
              <a:t>Formations et carrières mathématiques en France. Un modèle typique d'excellence, </a:t>
            </a:r>
            <a:r>
              <a:rPr lang="fr-FR" sz="1400" i="1">
                <a:latin typeface="Garamond" panose="02020404030301010803" pitchFamily="18" charset="0"/>
              </a:rPr>
              <a:t>Revue française d'économie</a:t>
            </a:r>
            <a:r>
              <a:rPr lang="fr-FR" sz="1400">
                <a:latin typeface="Garamond" panose="02020404030301010803" pitchFamily="18" charset="0"/>
              </a:rPr>
              <a:t>, 2020, 35,2, p. 155-217</a:t>
            </a:r>
          </a:p>
        </p:txBody>
      </p:sp>
    </p:spTree>
    <p:extLst>
      <p:ext uri="{BB962C8B-B14F-4D97-AF65-F5344CB8AC3E}">
        <p14:creationId xmlns:p14="http://schemas.microsoft.com/office/powerpoint/2010/main" val="613255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016FA5E-FAD6-8218-18A9-DC9F58D12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285" y="533782"/>
            <a:ext cx="9742714" cy="632421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2C88F85-11DC-8226-4F7D-E0415C78C94E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Garamond" panose="02020404030301010803" pitchFamily="18" charset="0"/>
              </a:rPr>
              <a:t>L’évolution de l’endorecrutement des Maîtres de conférences en mathématiques et dans l’ensemble des disciplines entre 1995 et 2014</a:t>
            </a:r>
            <a:r>
              <a:rPr lang="fr-FR" dirty="0">
                <a:effectLst/>
                <a:latin typeface="Garamond" panose="02020404030301010803" pitchFamily="18" charset="0"/>
              </a:rPr>
              <a:t> </a:t>
            </a:r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2E1D32E-4FE1-1EC4-8F38-95E57260A4CD}"/>
              </a:ext>
            </a:extLst>
          </p:cNvPr>
          <p:cNvSpPr txBox="1"/>
          <p:nvPr/>
        </p:nvSpPr>
        <p:spPr>
          <a:xfrm>
            <a:off x="0" y="4765119"/>
            <a:ext cx="244928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fr-FR" sz="1400">
                <a:latin typeface="Garamond" panose="02020404030301010803" pitchFamily="18" charset="0"/>
              </a:rPr>
              <a:t>Menger, Marchika,</a:t>
            </a:r>
            <a:r>
              <a:rPr lang="fr-FR" sz="1800" b="1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L’anti-localisme mathématique. Recrutement, carrière et mobilité des mathématiciens dans l’enseignement supérieur en France – 1995-2014, in Menger, Verschueren (dir), </a:t>
            </a:r>
            <a:r>
              <a:rPr lang="fr-FR" sz="1400" i="1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monde des mathématiques</a:t>
            </a:r>
            <a:r>
              <a:rPr lang="fr-FR" sz="140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Paris, Seuil, 2023, à paraître</a:t>
            </a:r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2548924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13262F0-3FE2-DD69-88FE-91AE1E2D7E58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Garamond" panose="02020404030301010803" pitchFamily="18" charset="0"/>
              </a:rPr>
              <a:t>L’endorecrutement des professeurs dans l’ensemble des disciplines (sciences juridiques, politiques, économiques et de gestion exclues, en raison de leur organisation spécifique de l’accès au professorat) 2009-2013</a:t>
            </a:r>
            <a:endParaRPr lang="fr-FR" dirty="0">
              <a:latin typeface="Garamond" panose="02020404030301010803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5F8EB21-725E-F3DB-A93C-DBA9649FB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029" y="644931"/>
            <a:ext cx="9579428" cy="62182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7B953FA-C4D1-E698-E611-4D3BDC05C995}"/>
              </a:ext>
            </a:extLst>
          </p:cNvPr>
          <p:cNvSpPr txBox="1"/>
          <p:nvPr/>
        </p:nvSpPr>
        <p:spPr>
          <a:xfrm>
            <a:off x="-10884" y="3903345"/>
            <a:ext cx="181791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fr-FR" sz="1400">
                <a:latin typeface="Garamond" panose="02020404030301010803" pitchFamily="18" charset="0"/>
              </a:rPr>
              <a:t>Menger, Marchika,</a:t>
            </a:r>
            <a:r>
              <a:rPr lang="fr-FR" sz="1800" b="1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L’anti-localisme mathématique. Recrutement, carrière et mobilité des mathématiciens dans l’enseignement supérieur en France – 1995-2014, in Menger, Verschueren (dir), </a:t>
            </a:r>
            <a:r>
              <a:rPr lang="fr-FR" sz="1400" i="1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monde des mathématiques</a:t>
            </a:r>
            <a:r>
              <a:rPr lang="fr-FR" sz="140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Paris, Seuil, 2023, à paraître</a:t>
            </a:r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2379806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DC4B4D6-FF90-88A1-C5A7-6A566452E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522896"/>
            <a:ext cx="9753600" cy="633128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5806D1E-3893-6DA9-0530-9F8BFA25592A}"/>
              </a:ext>
            </a:extLst>
          </p:cNvPr>
          <p:cNvSpPr txBox="1"/>
          <p:nvPr/>
        </p:nvSpPr>
        <p:spPr>
          <a:xfrm>
            <a:off x="0" y="0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Garamond" panose="02020404030301010803" pitchFamily="18" charset="0"/>
              </a:rPr>
              <a:t>L’évolution de l’endorecrutement des Professeurs en mathématiques et dans l’ensemble des disciplines entre 1995 et 2014</a:t>
            </a:r>
            <a:r>
              <a:rPr lang="fr-FR" dirty="0">
                <a:effectLst/>
                <a:latin typeface="Garamond" panose="02020404030301010803" pitchFamily="18" charset="0"/>
              </a:rPr>
              <a:t> </a:t>
            </a:r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74DD390-B07A-A8A2-45F3-0466A16C4B7E}"/>
              </a:ext>
            </a:extLst>
          </p:cNvPr>
          <p:cNvSpPr txBox="1"/>
          <p:nvPr/>
        </p:nvSpPr>
        <p:spPr>
          <a:xfrm>
            <a:off x="-10884" y="4765119"/>
            <a:ext cx="244928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fr-FR" sz="1400">
                <a:latin typeface="Garamond" panose="02020404030301010803" pitchFamily="18" charset="0"/>
              </a:rPr>
              <a:t>Menger, Marchika,</a:t>
            </a:r>
            <a:r>
              <a:rPr lang="fr-FR" sz="1800" b="1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L’anti-localisme mathématique. Recrutement, carrière et mobilité des mathématiciens dans l’enseignement supérieur en France – 1995-2014, in Menger, Verschueren (dir), </a:t>
            </a:r>
            <a:r>
              <a:rPr lang="fr-FR" sz="1400" i="1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monde des mathématiques</a:t>
            </a:r>
            <a:r>
              <a:rPr lang="fr-FR" sz="140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Paris, Seuil, 2023, à paraître</a:t>
            </a:r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4008117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524D9FA-1A97-6065-F91A-1DF8B66B6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277" y="0"/>
            <a:ext cx="6055180" cy="682555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12E0B3C-3FFF-5065-0D8B-D96AFD75C8E4}"/>
              </a:ext>
            </a:extLst>
          </p:cNvPr>
          <p:cNvSpPr txBox="1"/>
          <p:nvPr/>
        </p:nvSpPr>
        <p:spPr>
          <a:xfrm>
            <a:off x="0" y="0"/>
            <a:ext cx="5243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Garamond" panose="02020404030301010803" pitchFamily="18" charset="0"/>
              </a:rPr>
              <a:t>Origine des Professeurs recrutés, dans trois groupes de disciplines et en mathématiques et mathématiques appliquées</a:t>
            </a:r>
            <a:r>
              <a:rPr lang="fr-FR" dirty="0">
                <a:effectLst/>
                <a:latin typeface="Garamond" panose="02020404030301010803" pitchFamily="18" charset="0"/>
              </a:rPr>
              <a:t> </a:t>
            </a:r>
            <a:r>
              <a:rPr lang="fr-FR" b="1" dirty="0">
                <a:effectLst/>
                <a:latin typeface="Garamond" panose="02020404030301010803" pitchFamily="18" charset="0"/>
              </a:rPr>
              <a:t>(</a:t>
            </a:r>
            <a:r>
              <a:rPr lang="fr-FR" b="1" dirty="0">
                <a:latin typeface="Garamond" panose="02020404030301010803" pitchFamily="18" charset="0"/>
              </a:rPr>
              <a:t>1985-2014)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AA3DD62-86E8-4387-6B0E-4CA4C9A6AF72}"/>
              </a:ext>
            </a:extLst>
          </p:cNvPr>
          <p:cNvSpPr txBox="1"/>
          <p:nvPr/>
        </p:nvSpPr>
        <p:spPr>
          <a:xfrm>
            <a:off x="-10884" y="5809896"/>
            <a:ext cx="53421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fr-FR" sz="1400">
                <a:latin typeface="Garamond" panose="02020404030301010803" pitchFamily="18" charset="0"/>
              </a:rPr>
              <a:t>Menger, Marchika,</a:t>
            </a:r>
            <a:r>
              <a:rPr lang="fr-FR" sz="1800" b="1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L’anti-localisme mathématique. Recrutement, carrière et mobilité des mathématiciens dans l’enseignement supérieur en France – 1995-2014, in Menger, Verschueren (dir), </a:t>
            </a:r>
            <a:r>
              <a:rPr lang="fr-FR" sz="1400" i="1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monde des mathématiques</a:t>
            </a:r>
            <a:r>
              <a:rPr lang="fr-FR" sz="140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Paris, Seuil, 2023, à paraître</a:t>
            </a:r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27072779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 2013 –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294</Words>
  <Application>Microsoft Macintosh PowerPoint</Application>
  <PresentationFormat>Grand écran</PresentationFormat>
  <Paragraphs>11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Garamond</vt:lpstr>
      <vt:lpstr>Thème Office 2013 – 2022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7</cp:revision>
  <dcterms:created xsi:type="dcterms:W3CDTF">2023-01-14T13:29:26Z</dcterms:created>
  <dcterms:modified xsi:type="dcterms:W3CDTF">2023-01-26T21:46:21Z</dcterms:modified>
</cp:coreProperties>
</file>